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0" r:id="rId2"/>
    <p:sldId id="318" r:id="rId3"/>
    <p:sldId id="280" r:id="rId4"/>
    <p:sldId id="281" r:id="rId5"/>
    <p:sldId id="283" r:id="rId6"/>
    <p:sldId id="282" r:id="rId7"/>
    <p:sldId id="284" r:id="rId8"/>
    <p:sldId id="319" r:id="rId9"/>
    <p:sldId id="320" r:id="rId10"/>
    <p:sldId id="32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9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7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4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05AA7A1A-94FE-0AEF-A79A-59435C1C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6769100" cy="5078061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For smaller datasets both methods produce similar precision, while </a:t>
            </a:r>
            <a:r>
              <a:rPr lang="en-US" sz="3600" dirty="0" err="1"/>
              <a:t>escapeMR</a:t>
            </a:r>
            <a:r>
              <a:rPr lang="en-US" sz="3600" dirty="0"/>
              <a:t> is faster.</a:t>
            </a:r>
          </a:p>
          <a:p>
            <a:endParaRPr lang="en-US" sz="3600" dirty="0"/>
          </a:p>
          <a:p>
            <a:r>
              <a:rPr lang="en-US" sz="3600" dirty="0"/>
              <a:t>For some datasets, like 2021 America River, </a:t>
            </a:r>
            <a:r>
              <a:rPr lang="en-US" sz="3600" dirty="0" err="1"/>
              <a:t>escapeMR</a:t>
            </a:r>
            <a:r>
              <a:rPr lang="en-US" sz="3600" dirty="0"/>
              <a:t> VA09AD algorithm may fail to converge, resulting in failure to estimate abundance.</a:t>
            </a:r>
          </a:p>
          <a:p>
            <a:endParaRPr lang="en-US" sz="3600" dirty="0"/>
          </a:p>
          <a:p>
            <a:r>
              <a:rPr lang="en-US" sz="3600" dirty="0"/>
              <a:t>Using data from simulated populations, </a:t>
            </a:r>
            <a:r>
              <a:rPr lang="en-US" sz="3600" dirty="0" err="1"/>
              <a:t>escapeMR</a:t>
            </a:r>
            <a:r>
              <a:rPr lang="en-US" sz="3600" dirty="0"/>
              <a:t> was biased for larger datasets.</a:t>
            </a:r>
          </a:p>
          <a:p>
            <a:endParaRPr lang="en-US" sz="3600" dirty="0"/>
          </a:p>
          <a:p>
            <a:r>
              <a:rPr lang="en-US" sz="3600" dirty="0"/>
              <a:t>R </a:t>
            </a:r>
            <a:r>
              <a:rPr lang="en-US" sz="3600" dirty="0" err="1"/>
              <a:t>optim</a:t>
            </a:r>
            <a:r>
              <a:rPr lang="en-US" sz="3600" dirty="0"/>
              <a:t>() method, even with </a:t>
            </a:r>
            <a:r>
              <a:rPr lang="en-US" sz="3600" dirty="0" err="1"/>
              <a:t>Rcpp</a:t>
            </a:r>
            <a:r>
              <a:rPr lang="en-US" sz="3600" dirty="0"/>
              <a:t> boost, isn’t as fast as </a:t>
            </a:r>
            <a:r>
              <a:rPr lang="en-US" sz="3600" dirty="0" err="1"/>
              <a:t>escapeMR</a:t>
            </a:r>
            <a:r>
              <a:rPr lang="en-US" sz="3600" dirty="0"/>
              <a:t>, unless </a:t>
            </a:r>
            <a:r>
              <a:rPr lang="en-US" sz="3600" dirty="0" err="1"/>
              <a:t>escapeMR</a:t>
            </a:r>
            <a:r>
              <a:rPr lang="en-US" sz="3600" dirty="0"/>
              <a:t> fails to converge.</a:t>
            </a:r>
          </a:p>
        </p:txBody>
      </p:sp>
      <p:pic>
        <p:nvPicPr>
          <p:cNvPr id="2" name="Picture 1" descr="Fish on the ground&#10;&#10;Description automatically generated">
            <a:extLst>
              <a:ext uri="{FF2B5EF4-FFF2-40B4-BE49-F238E27FC236}">
                <a16:creationId xmlns:a16="http://schemas.microsoft.com/office/drawing/2014/main" id="{4B10D5C4-19B3-5961-0861-5F3B1D56E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82" y="-1"/>
            <a:ext cx="5366327" cy="68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differences between </a:t>
            </a:r>
            <a:r>
              <a:rPr lang="en-US" sz="3600" dirty="0" err="1"/>
              <a:t>escapeMR</a:t>
            </a:r>
            <a:r>
              <a:rPr lang="en-US" sz="3600" dirty="0"/>
              <a:t> methods and our code.</a:t>
            </a:r>
          </a:p>
          <a:p>
            <a:r>
              <a:rPr lang="en-US" sz="3600" dirty="0"/>
              <a:t>Compare results using example data.</a:t>
            </a:r>
          </a:p>
          <a:p>
            <a:r>
              <a:rPr lang="en-US" sz="3600" dirty="0"/>
              <a:t>Simulate populations to try and compare model accuracy.</a:t>
            </a:r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999FBBD-4C18-A9FA-029B-1D02AD01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045203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Optimization algorithm:</a:t>
            </a:r>
          </a:p>
          <a:p>
            <a:pPr lvl="1"/>
            <a:r>
              <a:rPr lang="en-US" sz="2800" b="1" dirty="0" err="1"/>
              <a:t>escapeMR</a:t>
            </a:r>
            <a:r>
              <a:rPr lang="en-US" sz="2800" dirty="0"/>
              <a:t>: VA09AD (FORTRAN)</a:t>
            </a:r>
          </a:p>
          <a:p>
            <a:pPr lvl="1"/>
            <a:r>
              <a:rPr lang="en-US" sz="2800" b="1" dirty="0"/>
              <a:t>R </a:t>
            </a:r>
            <a:r>
              <a:rPr lang="en-US" sz="2800" b="1" dirty="0" err="1"/>
              <a:t>optim</a:t>
            </a:r>
            <a:r>
              <a:rPr lang="en-US" sz="2800" b="1" dirty="0"/>
              <a:t>()</a:t>
            </a:r>
            <a:r>
              <a:rPr lang="en-US" sz="2800" dirty="0"/>
              <a:t>: </a:t>
            </a:r>
            <a:r>
              <a:rPr lang="en-US" sz="2800" dirty="0" err="1"/>
              <a:t>Broyden</a:t>
            </a:r>
            <a:r>
              <a:rPr lang="en-US" sz="2800" dirty="0"/>
              <a:t>-Fletcher-Goldfarb-</a:t>
            </a:r>
            <a:r>
              <a:rPr lang="en-US" sz="2800" dirty="0" err="1"/>
              <a:t>Shanno</a:t>
            </a:r>
            <a:r>
              <a:rPr lang="en-US" sz="2800" dirty="0"/>
              <a:t> (BFGS)</a:t>
            </a:r>
          </a:p>
        </p:txBody>
      </p:sp>
    </p:spTree>
    <p:extLst>
      <p:ext uri="{BB962C8B-B14F-4D97-AF65-F5344CB8AC3E}">
        <p14:creationId xmlns:p14="http://schemas.microsoft.com/office/powerpoint/2010/main" val="269499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7F96C8-F08A-CFC1-8559-48396493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61748"/>
            <a:ext cx="6518495" cy="3324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319F0-3743-65BF-D5D8-8BFEB986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94" y="1994845"/>
            <a:ext cx="5103136" cy="3591710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11421291" cy="920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Demo data</a:t>
            </a:r>
            <a:r>
              <a:rPr lang="en-US" sz="3600" dirty="0"/>
              <a:t>; </a:t>
            </a:r>
            <a:r>
              <a:rPr lang="en-US" sz="2800" dirty="0"/>
              <a:t>nan=153, ns=5, chops=221, 500 iterations</a:t>
            </a:r>
          </a:p>
        </p:txBody>
      </p:sp>
    </p:spTree>
    <p:extLst>
      <p:ext uri="{BB962C8B-B14F-4D97-AF65-F5344CB8AC3E}">
        <p14:creationId xmlns:p14="http://schemas.microsoft.com/office/powerpoint/2010/main" val="173485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5" y="1327445"/>
            <a:ext cx="12032055" cy="9204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American R. 2021</a:t>
            </a:r>
            <a:r>
              <a:rPr lang="en-US" sz="3600" dirty="0"/>
              <a:t>; nan=1359, ns=12, chops=3885, 500 iterations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59ED3-6C22-AF60-684F-D343B6EE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"/>
          <a:stretch/>
        </p:blipFill>
        <p:spPr>
          <a:xfrm>
            <a:off x="1166765" y="2055136"/>
            <a:ext cx="10239469" cy="45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7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 failure to converge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327445"/>
            <a:ext cx="11421291" cy="641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ARC 2021, 500 iterations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72382-F9AB-DF9B-76C8-DEC12EEE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6" y="1968836"/>
            <a:ext cx="7148603" cy="44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Simulating a population with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ch_sim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1E9863-2951-DA61-1A8F-C85C41DA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3" y="1325728"/>
            <a:ext cx="9715500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2425699"/>
                <a:ext cx="11811000" cy="39750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 err="1"/>
                  <a:t>ch_sim</a:t>
                </a:r>
                <a:r>
                  <a:rPr lang="en-US" sz="3600" dirty="0"/>
                  <a:t>():</a:t>
                </a:r>
              </a:p>
              <a:p>
                <a:pPr lvl="1"/>
                <a:r>
                  <a:rPr lang="en-US" sz="3200" dirty="0"/>
                  <a:t>Generates length and sex matrices from distributions.</a:t>
                </a:r>
              </a:p>
              <a:p>
                <a:pPr lvl="1"/>
                <a:r>
                  <a:rPr lang="en-US" sz="3200" dirty="0"/>
                  <a:t>Utilizes coefficients to produce capture and survival probabilities.</a:t>
                </a:r>
              </a:p>
              <a:p>
                <a:pPr lvl="1"/>
                <a:r>
                  <a:rPr lang="en-US" sz="3200" dirty="0"/>
                  <a:t>Uses normal distribution of fish arrival dates.</a:t>
                </a:r>
              </a:p>
              <a:p>
                <a:pPr lvl="1"/>
                <a:r>
                  <a:rPr lang="en-US" sz="3200" dirty="0"/>
                  <a:t>Simulates capture history with simulated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200">
                            <a:solidFill>
                              <a:schemeClr val="tx1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.</a:t>
                </a:r>
              </a:p>
              <a:p>
                <a:pPr lvl="1"/>
                <a:endParaRPr lang="en-US" sz="3200" dirty="0"/>
              </a:p>
            </p:txBody>
          </p:sp>
        </mc:Choice>
        <mc:Fallback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2425699"/>
                <a:ext cx="11811000" cy="3975097"/>
              </a:xfrm>
              <a:blipFill>
                <a:blip r:embed="rId4"/>
                <a:stretch>
                  <a:fillRect l="-1548" t="-3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99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D0DBD04-2108-1564-BBDF-E9A3FCA5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0" y="1320800"/>
            <a:ext cx="9991725" cy="68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8CC6B2-BFC5-87BE-A6D1-1E375F781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177798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47135F7-881F-4D36-375C-666B1773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2" y="1198320"/>
            <a:ext cx="9715500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0CA2211-5719-8066-AFEA-74FCECFB3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207765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50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12843</TotalTime>
  <Words>266</Words>
  <Application>Microsoft Office PowerPoint</Application>
  <PresentationFormat>Widescreen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Century Gothic</vt:lpstr>
      <vt:lpstr>Office Theme</vt:lpstr>
      <vt:lpstr>CVCS Escapement Modeling</vt:lpstr>
      <vt:lpstr>Session goals</vt:lpstr>
      <vt:lpstr>Comparing our code to escapeMR</vt:lpstr>
      <vt:lpstr>Comparing our code to escapeMR</vt:lpstr>
      <vt:lpstr>Comparing our code to escapeMR</vt:lpstr>
      <vt:lpstr>escapeMR failure to converge</vt:lpstr>
      <vt:lpstr>Simulating a population with ch_sim()</vt:lpstr>
      <vt:lpstr>Simulated populations</vt:lpstr>
      <vt:lpstr>Simulated populations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56</cp:revision>
  <dcterms:created xsi:type="dcterms:W3CDTF">2024-08-07T17:39:51Z</dcterms:created>
  <dcterms:modified xsi:type="dcterms:W3CDTF">2024-08-22T16:31:06Z</dcterms:modified>
</cp:coreProperties>
</file>